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275" r:id="rId3"/>
    <p:sldId id="278" r:id="rId4"/>
    <p:sldId id="281" r:id="rId5"/>
    <p:sldId id="276" r:id="rId6"/>
    <p:sldId id="279" r:id="rId7"/>
    <p:sldId id="274" r:id="rId8"/>
    <p:sldId id="277" r:id="rId9"/>
    <p:sldId id="270" r:id="rId10"/>
    <p:sldId id="280" r:id="rId11"/>
    <p:sldId id="273" r:id="rId12"/>
    <p:sldId id="269" r:id="rId13"/>
    <p:sldId id="267" r:id="rId14"/>
    <p:sldId id="282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C"/>
    <a:srgbClr val="3C8A2E"/>
    <a:srgbClr val="7AB800"/>
    <a:srgbClr val="FECB00"/>
    <a:srgbClr val="BED600"/>
    <a:srgbClr val="C6C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6" d="100"/>
          <a:sy n="86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symons\AppData\Local\Microsoft\Windows\Temporary%20Internet%20Files\Content.Outlook\0PFIQA5L\Commerce%20City%202015%20Diversion%20Repo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Annual Diversion </a:t>
            </a:r>
          </a:p>
          <a:p>
            <a:pPr>
              <a:defRPr b="0"/>
            </a:pPr>
            <a:r>
              <a:rPr lang="en-US" b="0" dirty="0" smtClean="0"/>
              <a:t>(Tons</a:t>
            </a:r>
            <a:r>
              <a:rPr lang="en-US" b="0" dirty="0"/>
              <a:t>, % of </a:t>
            </a:r>
            <a:r>
              <a:rPr lang="en-US" b="0" dirty="0" smtClean="0"/>
              <a:t>Total)</a:t>
            </a:r>
            <a:endParaRPr lang="en-US" b="0" dirty="0"/>
          </a:p>
        </c:rich>
      </c:tx>
      <c:layout>
        <c:manualLayout>
          <c:xMode val="edge"/>
          <c:yMode val="edge"/>
          <c:x val="0.34663688673531196"/>
          <c:y val="7.00491296891137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577899694899214"/>
          <c:y val="0.21030381864854811"/>
          <c:w val="0.72537939609447233"/>
          <c:h val="0.69193469946585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Tons Diverted</c:v>
                </c:pt>
              </c:strCache>
            </c:strRef>
          </c:tx>
          <c:spPr>
            <a:solidFill>
              <a:srgbClr val="3C8A2E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1503</c:v>
                </c:pt>
                <c:pt idx="1">
                  <c:v>1671</c:v>
                </c:pt>
                <c:pt idx="2">
                  <c:v>1572</c:v>
                </c:pt>
                <c:pt idx="3">
                  <c:v>2835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B-45D2-ACF8-D41CBB1A6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79936"/>
        <c:axId val="886222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>
              <a:solidFill>
                <a:schemeClr val="tx1"/>
              </a:solidFill>
              <a:headEnd type="none" w="med" len="med"/>
              <a:tailEnd type="none" w="med" len="me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5.6198757763975156E-2"/>
                  <c:y val="-6.6069969945907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0B-45D2-ACF8-D41CBB1A6D11}"/>
                </c:ext>
              </c:extLst>
            </c:dLbl>
            <c:dLbl>
              <c:idx val="3"/>
              <c:layout>
                <c:manualLayout>
                  <c:x val="-5.7867832626690895E-2"/>
                  <c:y val="-4.20904516899286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0B-45D2-ACF8-D41CBB1A6D1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7.6700000000000004E-2</c:v>
                </c:pt>
                <c:pt idx="1">
                  <c:v>8.6300000000000002E-2</c:v>
                </c:pt>
                <c:pt idx="2">
                  <c:v>7.5600000000000001E-2</c:v>
                </c:pt>
                <c:pt idx="3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0B-45D2-ACF8-D41CBB1A6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81472"/>
        <c:axId val="88622784"/>
      </c:lineChart>
      <c:catAx>
        <c:axId val="8867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622208"/>
        <c:crosses val="autoZero"/>
        <c:auto val="1"/>
        <c:lblAlgn val="ctr"/>
        <c:lblOffset val="100"/>
        <c:noMultiLvlLbl val="0"/>
      </c:catAx>
      <c:valAx>
        <c:axId val="886222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88679936"/>
        <c:crosses val="autoZero"/>
        <c:crossBetween val="between"/>
      </c:valAx>
      <c:valAx>
        <c:axId val="88622784"/>
        <c:scaling>
          <c:orientation val="minMax"/>
          <c:max val="0.14000000000000001"/>
        </c:scaling>
        <c:delete val="0"/>
        <c:axPos val="r"/>
        <c:numFmt formatCode="0%" sourceLinked="0"/>
        <c:majorTickMark val="none"/>
        <c:minorTickMark val="none"/>
        <c:tickLblPos val="nextTo"/>
        <c:crossAx val="88681472"/>
        <c:crosses val="max"/>
        <c:crossBetween val="between"/>
      </c:valAx>
      <c:catAx>
        <c:axId val="8868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6227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2015 Residential Diversion Rate 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Residential Diversion Rate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AB6-4BBF-A41E-0BCBEC210FEF}"/>
              </c:ext>
            </c:extLst>
          </c:dPt>
          <c:dPt>
            <c:idx val="1"/>
            <c:bubble3D val="0"/>
            <c:spPr>
              <a:solidFill>
                <a:srgbClr val="FECB00"/>
              </a:solidFill>
            </c:spPr>
            <c:extLst>
              <c:ext xmlns:c16="http://schemas.microsoft.com/office/drawing/2014/chart" uri="{C3380CC4-5D6E-409C-BE32-E72D297353CC}">
                <c16:uniqueId val="{00000002-8AB6-4BBF-A41E-0BCBEC210FEF}"/>
              </c:ext>
            </c:extLst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8AB6-4BBF-A41E-0BCBEC210F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Recycling</c:v>
                </c:pt>
                <c:pt idx="1">
                  <c:v>Landfill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13.5</c:v>
                </c:pt>
                <c:pt idx="1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B6-4BBF-A41E-0BCBEC210F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Materials </a:t>
            </a:r>
            <a:r>
              <a:rPr lang="en-US" b="0" dirty="0" smtClean="0"/>
              <a:t>Diverted in 2015</a:t>
            </a:r>
            <a:endParaRPr lang="en-US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7744592689802666"/>
          <c:y val="0.21696850393700787"/>
          <c:w val="0.41733036842616889"/>
          <c:h val="0.653212750580090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Materials Recycled</c:v>
                </c:pt>
              </c:strCache>
            </c:strRef>
          </c:tx>
          <c:dLbls>
            <c:dLbl>
              <c:idx val="0"/>
              <c:layout>
                <c:manualLayout>
                  <c:x val="0.11265432098765432"/>
                  <c:y val="-8.21256038647343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53-49E6-B572-6B0E4D101076}"/>
                </c:ext>
              </c:extLst>
            </c:dLbl>
            <c:dLbl>
              <c:idx val="1"/>
              <c:layout>
                <c:manualLayout>
                  <c:x val="0.15123456790123457"/>
                  <c:y val="-4.58937198067632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53-49E6-B572-6B0E4D101076}"/>
                </c:ext>
              </c:extLst>
            </c:dLbl>
            <c:dLbl>
              <c:idx val="2"/>
              <c:layout>
                <c:manualLayout>
                  <c:x val="3.086419753086414E-2"/>
                  <c:y val="0.132850241545893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53-49E6-B572-6B0E4D101076}"/>
                </c:ext>
              </c:extLst>
            </c:dLbl>
            <c:dLbl>
              <c:idx val="3"/>
              <c:layout>
                <c:manualLayout>
                  <c:x val="-8.0246913580246909E-2"/>
                  <c:y val="0.137681159420289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53-49E6-B572-6B0E4D101076}"/>
                </c:ext>
              </c:extLst>
            </c:dLbl>
            <c:dLbl>
              <c:idx val="4"/>
              <c:layout>
                <c:manualLayout>
                  <c:x val="-0.1234567901234567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53-49E6-B572-6B0E4D101076}"/>
                </c:ext>
              </c:extLst>
            </c:dLbl>
            <c:dLbl>
              <c:idx val="5"/>
              <c:layout>
                <c:manualLayout>
                  <c:x val="-0.11882716049382716"/>
                  <c:y val="-5.07246376811594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53-49E6-B572-6B0E4D101076}"/>
                </c:ext>
              </c:extLst>
            </c:dLbl>
            <c:dLbl>
              <c:idx val="6"/>
              <c:layout>
                <c:manualLayout>
                  <c:x val="-3.5493827160493825E-2"/>
                  <c:y val="-0.125603864734299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53-49E6-B572-6B0E4D1010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Mixed Paper</c:v>
                </c:pt>
                <c:pt idx="1">
                  <c:v>Newspaper</c:v>
                </c:pt>
                <c:pt idx="2">
                  <c:v>Plastic </c:v>
                </c:pt>
                <c:pt idx="3">
                  <c:v>Aluminum</c:v>
                </c:pt>
                <c:pt idx="4">
                  <c:v>Glass</c:v>
                </c:pt>
                <c:pt idx="5">
                  <c:v>Cardboard</c:v>
                </c:pt>
                <c:pt idx="6">
                  <c:v>Metal/Tin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170.11</c:v>
                </c:pt>
                <c:pt idx="1">
                  <c:v>1105.74</c:v>
                </c:pt>
                <c:pt idx="2">
                  <c:v>226.82</c:v>
                </c:pt>
                <c:pt idx="3">
                  <c:v>28.35</c:v>
                </c:pt>
                <c:pt idx="4">
                  <c:v>623.75</c:v>
                </c:pt>
                <c:pt idx="5">
                  <c:v>595.4</c:v>
                </c:pt>
                <c:pt idx="6">
                  <c:v>85.06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53-49E6-B572-6B0E4D10107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8470399533392"/>
          <c:y val="0.23262002826569755"/>
          <c:w val="0.80517827960184218"/>
          <c:h val="0.623329885816565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Residential_Diversion!$D$10</c:f>
              <c:strCache>
                <c:ptCount val="1"/>
                <c:pt idx="0">
                  <c:v>Tons of MSW</c:v>
                </c:pt>
              </c:strCache>
            </c:strRef>
          </c:tx>
          <c:invertIfNegative val="0"/>
          <c:dLbls>
            <c:delete val="1"/>
          </c:dLbls>
          <c:cat>
            <c:strRef>
              <c:f>Residential_Diversion!$E$9:$P$9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Residential_Diversion!$E$10:$P$10</c:f>
              <c:numCache>
                <c:formatCode>0.00</c:formatCode>
                <c:ptCount val="12"/>
                <c:pt idx="0">
                  <c:v>1428.3000000000002</c:v>
                </c:pt>
                <c:pt idx="1">
                  <c:v>1257.5</c:v>
                </c:pt>
                <c:pt idx="2">
                  <c:v>1359.2</c:v>
                </c:pt>
                <c:pt idx="3">
                  <c:v>1483.6000000000001</c:v>
                </c:pt>
                <c:pt idx="4">
                  <c:v>1750.72</c:v>
                </c:pt>
                <c:pt idx="5">
                  <c:v>1829.07</c:v>
                </c:pt>
                <c:pt idx="6">
                  <c:v>1685.3999999999999</c:v>
                </c:pt>
                <c:pt idx="7">
                  <c:v>1479.2100000000003</c:v>
                </c:pt>
                <c:pt idx="8">
                  <c:v>1515.71</c:v>
                </c:pt>
                <c:pt idx="9">
                  <c:v>1402.8199999999997</c:v>
                </c:pt>
                <c:pt idx="10">
                  <c:v>1374.9299999999998</c:v>
                </c:pt>
                <c:pt idx="11">
                  <c:v>1506.0418181818184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7-448D-81D5-39402186E2E9}"/>
            </c:ext>
          </c:extLst>
        </c:ser>
        <c:ser>
          <c:idx val="1"/>
          <c:order val="1"/>
          <c:tx>
            <c:strRef>
              <c:f>Residential_Diversion!$D$11</c:f>
              <c:strCache>
                <c:ptCount val="1"/>
                <c:pt idx="0">
                  <c:v>Tons of Recycling</c:v>
                </c:pt>
              </c:strCache>
            </c:strRef>
          </c:tx>
          <c:spPr>
            <a:solidFill>
              <a:srgbClr val="3C8A2E"/>
            </a:solidFill>
          </c:spPr>
          <c:invertIfNegative val="0"/>
          <c:dLbls>
            <c:delete val="1"/>
          </c:dLbls>
          <c:val>
            <c:numRef>
              <c:f>Residential_Diversion!$E$11:$P$11</c:f>
              <c:numCache>
                <c:formatCode>0.00</c:formatCode>
                <c:ptCount val="12"/>
                <c:pt idx="0">
                  <c:v>152.10000000000002</c:v>
                </c:pt>
                <c:pt idx="1">
                  <c:v>119.50000000000001</c:v>
                </c:pt>
                <c:pt idx="2">
                  <c:v>208.1</c:v>
                </c:pt>
                <c:pt idx="3">
                  <c:v>252.29999999999998</c:v>
                </c:pt>
                <c:pt idx="4">
                  <c:v>282.27</c:v>
                </c:pt>
                <c:pt idx="5">
                  <c:v>273.83999999999997</c:v>
                </c:pt>
                <c:pt idx="6">
                  <c:v>272.21000000000004</c:v>
                </c:pt>
                <c:pt idx="7">
                  <c:v>275.07</c:v>
                </c:pt>
                <c:pt idx="8">
                  <c:v>266.02000000000004</c:v>
                </c:pt>
                <c:pt idx="9">
                  <c:v>257.51</c:v>
                </c:pt>
                <c:pt idx="10">
                  <c:v>240.04000000000002</c:v>
                </c:pt>
                <c:pt idx="11">
                  <c:v>236.26909090909092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7-448D-81D5-39402186E2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9974272"/>
        <c:axId val="88627392"/>
      </c:barChart>
      <c:catAx>
        <c:axId val="89974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627392"/>
        <c:crosses val="autoZero"/>
        <c:auto val="1"/>
        <c:lblAlgn val="ctr"/>
        <c:lblOffset val="100"/>
        <c:noMultiLvlLbl val="0"/>
      </c:catAx>
      <c:valAx>
        <c:axId val="8862739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8997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56435306697775"/>
          <c:y val="9.3524328689683037E-2"/>
          <c:w val="0.75332441935324124"/>
          <c:h val="9.854720420825358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FB01B-6C91-4668-9B83-9E5F2A28F26D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66AF9B-F315-4918-8EBF-85AE6DE6F86F}">
      <dgm:prSet phldrT="[Text]"/>
      <dgm:spPr/>
      <dgm:t>
        <a:bodyPr/>
        <a:lstStyle/>
        <a:p>
          <a:r>
            <a:rPr lang="en-US" dirty="0" smtClean="0"/>
            <a:t>7,581 tons of residential recycled material diverted since 2012</a:t>
          </a:r>
          <a:endParaRPr lang="en-US" dirty="0"/>
        </a:p>
      </dgm:t>
    </dgm:pt>
    <dgm:pt modelId="{E79A351A-7227-44B2-9830-72F09707F309}" type="parTrans" cxnId="{6695B1F5-A06F-4885-AC07-C2733A1FB419}">
      <dgm:prSet/>
      <dgm:spPr/>
      <dgm:t>
        <a:bodyPr/>
        <a:lstStyle/>
        <a:p>
          <a:endParaRPr lang="en-US"/>
        </a:p>
      </dgm:t>
    </dgm:pt>
    <dgm:pt modelId="{DD31C082-23CD-42AD-8296-F09F79C4244A}" type="sibTrans" cxnId="{6695B1F5-A06F-4885-AC07-C2733A1FB419}">
      <dgm:prSet/>
      <dgm:spPr/>
      <dgm:t>
        <a:bodyPr/>
        <a:lstStyle/>
        <a:p>
          <a:endParaRPr lang="en-US"/>
        </a:p>
      </dgm:t>
    </dgm:pt>
    <dgm:pt modelId="{EEE02A83-70F7-43B0-8DE7-5212ED8C4D5F}">
      <dgm:prSet/>
      <dgm:spPr/>
      <dgm:t>
        <a:bodyPr/>
        <a:lstStyle/>
        <a:p>
          <a:r>
            <a:rPr lang="en-US" dirty="0" smtClean="0"/>
            <a:t>Over 16,890 metric tons of CO₂ equivalent conserved</a:t>
          </a:r>
          <a:endParaRPr lang="en-US" dirty="0"/>
        </a:p>
      </dgm:t>
    </dgm:pt>
    <dgm:pt modelId="{EABF0771-DAF0-4411-9F84-2FE36661F44C}" type="parTrans" cxnId="{0376756D-84DC-4074-B842-7BC710B935DF}">
      <dgm:prSet/>
      <dgm:spPr/>
      <dgm:t>
        <a:bodyPr/>
        <a:lstStyle/>
        <a:p>
          <a:endParaRPr lang="en-US"/>
        </a:p>
      </dgm:t>
    </dgm:pt>
    <dgm:pt modelId="{173F8293-F94D-4B95-A75C-041554B95529}" type="sibTrans" cxnId="{0376756D-84DC-4074-B842-7BC710B935DF}">
      <dgm:prSet/>
      <dgm:spPr/>
      <dgm:t>
        <a:bodyPr/>
        <a:lstStyle/>
        <a:p>
          <a:endParaRPr lang="en-US"/>
        </a:p>
      </dgm:t>
    </dgm:pt>
    <dgm:pt modelId="{17454F01-308B-4DAD-BFBE-5298E284DA45}" type="pres">
      <dgm:prSet presAssocID="{466FB01B-6C91-4668-9B83-9E5F2A28F2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46C72C-A150-47AB-A1C9-D47669779EB9}" type="pres">
      <dgm:prSet presAssocID="{F466AF9B-F315-4918-8EBF-85AE6DE6F86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D2EF-F036-47BE-8A1B-13F2DF46A5C4}" type="pres">
      <dgm:prSet presAssocID="{DD31C082-23CD-42AD-8296-F09F79C4244A}" presName="spacerL" presStyleCnt="0"/>
      <dgm:spPr/>
      <dgm:t>
        <a:bodyPr/>
        <a:lstStyle/>
        <a:p>
          <a:endParaRPr lang="en-US"/>
        </a:p>
      </dgm:t>
    </dgm:pt>
    <dgm:pt modelId="{B4D4021A-8D3E-47A1-A2C0-13DD06441321}" type="pres">
      <dgm:prSet presAssocID="{DD31C082-23CD-42AD-8296-F09F79C4244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EE57889-904A-4906-9BD2-4383E714F3D4}" type="pres">
      <dgm:prSet presAssocID="{DD31C082-23CD-42AD-8296-F09F79C4244A}" presName="spacerR" presStyleCnt="0"/>
      <dgm:spPr/>
      <dgm:t>
        <a:bodyPr/>
        <a:lstStyle/>
        <a:p>
          <a:endParaRPr lang="en-US"/>
        </a:p>
      </dgm:t>
    </dgm:pt>
    <dgm:pt modelId="{DA9E7D9E-E4D8-43CE-9FD6-AC9E30ED3821}" type="pres">
      <dgm:prSet presAssocID="{EEE02A83-70F7-43B0-8DE7-5212ED8C4D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13A175-FE5B-4947-8322-6DCA9544A46B}" type="presOf" srcId="{F466AF9B-F315-4918-8EBF-85AE6DE6F86F}" destId="{E646C72C-A150-47AB-A1C9-D47669779EB9}" srcOrd="0" destOrd="0" presId="urn:microsoft.com/office/officeart/2005/8/layout/equation1"/>
    <dgm:cxn modelId="{56E8B2FC-6004-4F43-B899-FCF6E0891565}" type="presOf" srcId="{EEE02A83-70F7-43B0-8DE7-5212ED8C4D5F}" destId="{DA9E7D9E-E4D8-43CE-9FD6-AC9E30ED3821}" srcOrd="0" destOrd="0" presId="urn:microsoft.com/office/officeart/2005/8/layout/equation1"/>
    <dgm:cxn modelId="{6695B1F5-A06F-4885-AC07-C2733A1FB419}" srcId="{466FB01B-6C91-4668-9B83-9E5F2A28F26D}" destId="{F466AF9B-F315-4918-8EBF-85AE6DE6F86F}" srcOrd="0" destOrd="0" parTransId="{E79A351A-7227-44B2-9830-72F09707F309}" sibTransId="{DD31C082-23CD-42AD-8296-F09F79C4244A}"/>
    <dgm:cxn modelId="{0376756D-84DC-4074-B842-7BC710B935DF}" srcId="{466FB01B-6C91-4668-9B83-9E5F2A28F26D}" destId="{EEE02A83-70F7-43B0-8DE7-5212ED8C4D5F}" srcOrd="1" destOrd="0" parTransId="{EABF0771-DAF0-4411-9F84-2FE36661F44C}" sibTransId="{173F8293-F94D-4B95-A75C-041554B95529}"/>
    <dgm:cxn modelId="{E5539738-4D55-458D-8439-1E70A87DF849}" type="presOf" srcId="{466FB01B-6C91-4668-9B83-9E5F2A28F26D}" destId="{17454F01-308B-4DAD-BFBE-5298E284DA45}" srcOrd="0" destOrd="0" presId="urn:microsoft.com/office/officeart/2005/8/layout/equation1"/>
    <dgm:cxn modelId="{A123CCC6-40D9-4663-929E-E458102BF7BC}" type="presOf" srcId="{DD31C082-23CD-42AD-8296-F09F79C4244A}" destId="{B4D4021A-8D3E-47A1-A2C0-13DD06441321}" srcOrd="0" destOrd="0" presId="urn:microsoft.com/office/officeart/2005/8/layout/equation1"/>
    <dgm:cxn modelId="{CF6DBA0A-600D-4DDD-BC7E-C8787619109B}" type="presParOf" srcId="{17454F01-308B-4DAD-BFBE-5298E284DA45}" destId="{E646C72C-A150-47AB-A1C9-D47669779EB9}" srcOrd="0" destOrd="0" presId="urn:microsoft.com/office/officeart/2005/8/layout/equation1"/>
    <dgm:cxn modelId="{29E81D22-4CEC-43E4-983A-27F28D343B36}" type="presParOf" srcId="{17454F01-308B-4DAD-BFBE-5298E284DA45}" destId="{F52BD2EF-F036-47BE-8A1B-13F2DF46A5C4}" srcOrd="1" destOrd="0" presId="urn:microsoft.com/office/officeart/2005/8/layout/equation1"/>
    <dgm:cxn modelId="{FEE6E624-1CF5-4C02-94C1-A5E3768E3627}" type="presParOf" srcId="{17454F01-308B-4DAD-BFBE-5298E284DA45}" destId="{B4D4021A-8D3E-47A1-A2C0-13DD06441321}" srcOrd="2" destOrd="0" presId="urn:microsoft.com/office/officeart/2005/8/layout/equation1"/>
    <dgm:cxn modelId="{8927450C-B7A0-4C82-9326-E34D3B2E0CB8}" type="presParOf" srcId="{17454F01-308B-4DAD-BFBE-5298E284DA45}" destId="{EEE57889-904A-4906-9BD2-4383E714F3D4}" srcOrd="3" destOrd="0" presId="urn:microsoft.com/office/officeart/2005/8/layout/equation1"/>
    <dgm:cxn modelId="{8CA5CBA1-D749-4B83-99BA-DAA3554B99F7}" type="presParOf" srcId="{17454F01-308B-4DAD-BFBE-5298E284DA45}" destId="{DA9E7D9E-E4D8-43CE-9FD6-AC9E30ED3821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6C72C-A150-47AB-A1C9-D47669779EB9}">
      <dsp:nvSpPr>
        <dsp:cNvPr id="0" name=""/>
        <dsp:cNvSpPr/>
      </dsp:nvSpPr>
      <dsp:spPr>
        <a:xfrm>
          <a:off x="3955" y="887834"/>
          <a:ext cx="2720131" cy="2720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7,581 tons of residential recycled material diverted since 2012</a:t>
          </a:r>
          <a:endParaRPr lang="en-US" sz="2300" kern="1200" dirty="0"/>
        </a:p>
      </dsp:txBody>
      <dsp:txXfrm>
        <a:off x="402309" y="1286188"/>
        <a:ext cx="1923423" cy="1923423"/>
      </dsp:txXfrm>
    </dsp:sp>
    <dsp:sp modelId="{B4D4021A-8D3E-47A1-A2C0-13DD06441321}">
      <dsp:nvSpPr>
        <dsp:cNvPr id="0" name=""/>
        <dsp:cNvSpPr/>
      </dsp:nvSpPr>
      <dsp:spPr>
        <a:xfrm>
          <a:off x="2944961" y="1459061"/>
          <a:ext cx="1577676" cy="1577676"/>
        </a:xfrm>
        <a:prstGeom prst="mathEqual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154082" y="1784062"/>
        <a:ext cx="1159434" cy="927674"/>
      </dsp:txXfrm>
    </dsp:sp>
    <dsp:sp modelId="{DA9E7D9E-E4D8-43CE-9FD6-AC9E30ED3821}">
      <dsp:nvSpPr>
        <dsp:cNvPr id="0" name=""/>
        <dsp:cNvSpPr/>
      </dsp:nvSpPr>
      <dsp:spPr>
        <a:xfrm>
          <a:off x="4743512" y="887834"/>
          <a:ext cx="2720131" cy="27201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Over 16,890 metric tons of CO₂ equivalent conserved</a:t>
          </a:r>
          <a:endParaRPr lang="en-US" sz="2300" kern="1200" dirty="0"/>
        </a:p>
      </dsp:txBody>
      <dsp:txXfrm>
        <a:off x="5141866" y="1286188"/>
        <a:ext cx="1923423" cy="192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9F634-6835-45F6-ACFF-80F0EDEED3A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BD482-BB6E-409F-958F-8D963577C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D482-BB6E-409F-958F-8D963577C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7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D482-BB6E-409F-958F-8D963577C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8543-9905-4318-8EF2-9CFC4415CA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D482-BB6E-409F-958F-8D963577C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D482-BB6E-409F-958F-8D963577C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8543-9905-4318-8EF2-9CFC4415CA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8543-9905-4318-8EF2-9CFC4415CA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D482-BB6E-409F-958F-8D963577C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D482-BB6E-409F-958F-8D963577C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D482-BB6E-409F-958F-8D963577C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ea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0_WM_Leaf_1_9x9_150ppi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1022059"/>
            <a:ext cx="5819775" cy="583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WM_logo_PPT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22129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826"/>
            <a:ext cx="8229600" cy="1057274"/>
          </a:xfrm>
        </p:spPr>
        <p:txBody>
          <a:bodyPr/>
          <a:lstStyle>
            <a:lvl1pPr algn="l">
              <a:defRPr sz="36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225"/>
            <a:ext cx="6121400" cy="7651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895351"/>
            <a:ext cx="8229600" cy="546100"/>
          </a:xfrm>
        </p:spPr>
        <p:txBody>
          <a:bodyPr/>
          <a:lstStyle>
            <a:lvl1pPr>
              <a:lnSpc>
                <a:spcPct val="90000"/>
              </a:lnSpc>
              <a:defRPr sz="2200">
                <a:solidFill>
                  <a:srgbClr val="7AB8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M_tagline_1c-green_rgb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8" y="2884704"/>
            <a:ext cx="1746061" cy="455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2390775"/>
            <a:ext cx="3994150" cy="5810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M_logo_PPT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22129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826"/>
            <a:ext cx="8229600" cy="1057274"/>
          </a:xfrm>
        </p:spPr>
        <p:txBody>
          <a:bodyPr/>
          <a:lstStyle>
            <a:lvl1pPr algn="l">
              <a:defRPr sz="36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225"/>
            <a:ext cx="6121400" cy="7651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895351"/>
            <a:ext cx="8229600" cy="546100"/>
          </a:xfrm>
        </p:spPr>
        <p:txBody>
          <a:bodyPr/>
          <a:lstStyle>
            <a:lvl1pPr>
              <a:lnSpc>
                <a:spcPct val="90000"/>
              </a:lnSpc>
              <a:defRPr sz="2200">
                <a:solidFill>
                  <a:srgbClr val="7AB8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2390775"/>
            <a:ext cx="3994150" cy="5810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9622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5400" y="6337300"/>
            <a:ext cx="1041400" cy="17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7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EE8-0949-4C09-8FA5-F71AF7C0CD82}" type="datetime1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7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1F50-4A01-4DBF-909C-CB6783F11AAC}" type="datetime1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2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DF0-F256-4453-A756-C845B4F16018}" type="datetime1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2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6BE2-6348-4F67-915A-2E7595672BD8}" type="datetime1">
              <a:rPr lang="en-US" smtClean="0"/>
              <a:t>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0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1CD1-2A9C-4249-81F0-E345A1C52F6C}" type="datetime1">
              <a:rPr lang="en-US" smtClean="0"/>
              <a:t>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4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6425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46225"/>
            <a:ext cx="8229600" cy="439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863600"/>
            <a:ext cx="8229600" cy="482600"/>
          </a:xfrm>
        </p:spPr>
        <p:txBody>
          <a:bodyPr/>
          <a:lstStyle>
            <a:lvl1pPr>
              <a:spcAft>
                <a:spcPts val="0"/>
              </a:spcAft>
              <a:defRPr sz="2200">
                <a:solidFill>
                  <a:srgbClr val="7AB8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6048377" y="6416143"/>
            <a:ext cx="568325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6"/>
          </p:nvPr>
        </p:nvSpPr>
        <p:spPr>
          <a:xfrm>
            <a:off x="3652046" y="6416144"/>
            <a:ext cx="2281238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7"/>
          </p:nvPr>
        </p:nvSpPr>
        <p:spPr>
          <a:xfrm>
            <a:off x="2616202" y="6416144"/>
            <a:ext cx="916781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34A4B2-80AE-4B1C-BFD3-A96A53A33920}" type="datetime1">
              <a:rPr lang="en-US" smtClean="0"/>
              <a:t>2/6/2016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533525"/>
            <a:ext cx="3987800" cy="44069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6300" y="1533525"/>
            <a:ext cx="4000500" cy="44069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57200" y="859537"/>
            <a:ext cx="8229600" cy="512064"/>
          </a:xfrm>
        </p:spPr>
        <p:txBody>
          <a:bodyPr/>
          <a:lstStyle>
            <a:lvl1pPr marL="0" indent="0">
              <a:spcAft>
                <a:spcPts val="0"/>
              </a:spcAft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048377" y="6416143"/>
            <a:ext cx="568325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3652046" y="6416144"/>
            <a:ext cx="2281238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8"/>
          </p:nvPr>
        </p:nvSpPr>
        <p:spPr>
          <a:xfrm>
            <a:off x="2616202" y="6416144"/>
            <a:ext cx="916781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34A4B2-80AE-4B1C-BFD3-A96A53A33920}" type="datetime1">
              <a:rPr lang="en-US" smtClean="0"/>
              <a:t>2/6/2016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45720" bIns="0" anchor="ctr"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859537"/>
            <a:ext cx="8229600" cy="512064"/>
          </a:xfrm>
        </p:spPr>
        <p:txBody>
          <a:bodyPr/>
          <a:lstStyle>
            <a:lvl1pPr>
              <a:defRPr>
                <a:solidFill>
                  <a:srgbClr val="7DBB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533525"/>
            <a:ext cx="8229600" cy="70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457200" y="2286000"/>
            <a:ext cx="8229600" cy="36544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048377" y="6416143"/>
            <a:ext cx="568325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3652046" y="6416144"/>
            <a:ext cx="2281238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8"/>
          </p:nvPr>
        </p:nvSpPr>
        <p:spPr>
          <a:xfrm>
            <a:off x="2616202" y="6416144"/>
            <a:ext cx="916781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34A4B2-80AE-4B1C-BFD3-A96A53A33920}" type="datetime1">
              <a:rPr lang="en-US" smtClean="0"/>
              <a:t>2/6/2016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859537"/>
            <a:ext cx="8229600" cy="512064"/>
          </a:xfrm>
        </p:spPr>
        <p:txBody>
          <a:bodyPr/>
          <a:lstStyle>
            <a:lvl1pPr>
              <a:defRPr sz="2200">
                <a:solidFill>
                  <a:srgbClr val="7AB8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533525"/>
            <a:ext cx="3987800" cy="44069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86300" y="1533525"/>
            <a:ext cx="4000500" cy="384048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86300" y="5549900"/>
            <a:ext cx="4000500" cy="454025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6048377" y="6416143"/>
            <a:ext cx="568325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3652046" y="6416144"/>
            <a:ext cx="2281238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Date Placeholder 22"/>
          <p:cNvSpPr>
            <a:spLocks noGrp="1"/>
          </p:cNvSpPr>
          <p:nvPr>
            <p:ph type="dt" sz="half" idx="19"/>
          </p:nvPr>
        </p:nvSpPr>
        <p:spPr>
          <a:xfrm>
            <a:off x="2616202" y="6416144"/>
            <a:ext cx="916781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34A4B2-80AE-4B1C-BFD3-A96A53A33920}" type="datetime1">
              <a:rPr lang="en-US" smtClean="0"/>
              <a:t>2/6/2016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859536"/>
            <a:ext cx="8229600" cy="499364"/>
          </a:xfrm>
        </p:spPr>
        <p:txBody>
          <a:bodyPr/>
          <a:lstStyle>
            <a:lvl1pPr>
              <a:defRPr sz="2200">
                <a:solidFill>
                  <a:srgbClr val="7AB8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" y="1533525"/>
            <a:ext cx="3987800" cy="38385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86300" y="1533525"/>
            <a:ext cx="4000500" cy="38385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200" y="5549899"/>
            <a:ext cx="3987800" cy="454025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86300" y="5549900"/>
            <a:ext cx="4000500" cy="454025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6048377" y="6416143"/>
            <a:ext cx="568325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9"/>
          </p:nvPr>
        </p:nvSpPr>
        <p:spPr>
          <a:xfrm>
            <a:off x="3652046" y="6416144"/>
            <a:ext cx="2281238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Date Placeholder 22"/>
          <p:cNvSpPr>
            <a:spLocks noGrp="1"/>
          </p:cNvSpPr>
          <p:nvPr>
            <p:ph type="dt" sz="half" idx="20"/>
          </p:nvPr>
        </p:nvSpPr>
        <p:spPr>
          <a:xfrm>
            <a:off x="2616202" y="6416144"/>
            <a:ext cx="916781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34A4B2-80AE-4B1C-BFD3-A96A53A33920}" type="datetime1">
              <a:rPr lang="en-US" smtClean="0"/>
              <a:t>2/6/2016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859536"/>
            <a:ext cx="8229600" cy="512064"/>
          </a:xfrm>
        </p:spPr>
        <p:txBody>
          <a:bodyPr/>
          <a:lstStyle>
            <a:lvl1pPr>
              <a:defRPr sz="2200">
                <a:solidFill>
                  <a:srgbClr val="7AB800"/>
                </a:solidFill>
              </a:defRPr>
            </a:lvl1pPr>
            <a:lvl2pPr>
              <a:defRPr sz="2200">
                <a:solidFill>
                  <a:srgbClr val="7AB800"/>
                </a:solidFill>
              </a:defRPr>
            </a:lvl2pPr>
            <a:lvl3pPr>
              <a:defRPr sz="2200">
                <a:solidFill>
                  <a:srgbClr val="7AB800"/>
                </a:solidFill>
              </a:defRPr>
            </a:lvl3pPr>
            <a:lvl4pPr>
              <a:defRPr sz="2200">
                <a:solidFill>
                  <a:srgbClr val="7AB800"/>
                </a:solidFill>
              </a:defRPr>
            </a:lvl4pPr>
            <a:lvl5pPr>
              <a:defRPr sz="2200">
                <a:solidFill>
                  <a:srgbClr val="7AB8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57200" y="1533525"/>
            <a:ext cx="2571750" cy="20891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257550" y="1533525"/>
            <a:ext cx="2616200" cy="20891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6099175" y="1533525"/>
            <a:ext cx="2587625" cy="20891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457200" y="3851275"/>
            <a:ext cx="2571750" cy="20891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3257550" y="3851275"/>
            <a:ext cx="2616200" cy="20891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099175" y="3851275"/>
            <a:ext cx="2587625" cy="20891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6048377" y="6416143"/>
            <a:ext cx="568325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21"/>
          </p:nvPr>
        </p:nvSpPr>
        <p:spPr>
          <a:xfrm>
            <a:off x="3652046" y="6416144"/>
            <a:ext cx="2281238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Date Placeholder 22"/>
          <p:cNvSpPr>
            <a:spLocks noGrp="1"/>
          </p:cNvSpPr>
          <p:nvPr>
            <p:ph type="dt" sz="half" idx="22"/>
          </p:nvPr>
        </p:nvSpPr>
        <p:spPr>
          <a:xfrm>
            <a:off x="2616202" y="6416144"/>
            <a:ext cx="916781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34A4B2-80AE-4B1C-BFD3-A96A53A33920}" type="datetime1">
              <a:rPr lang="en-US" smtClean="0"/>
              <a:t>2/6/2016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6425" cy="3481387"/>
          </a:xfrm>
        </p:spPr>
        <p:txBody>
          <a:bodyPr/>
          <a:lstStyle>
            <a:lvl1pPr>
              <a:defRPr sz="4800">
                <a:solidFill>
                  <a:srgbClr val="7AB8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4025901"/>
            <a:ext cx="3987800" cy="368300"/>
          </a:xfrm>
        </p:spPr>
        <p:txBody>
          <a:bodyPr/>
          <a:lstStyle>
            <a:lvl1pPr marL="114300" indent="-114300">
              <a:buFont typeface="Lucida Grande"/>
              <a:buChar char="‑"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048377" y="6416143"/>
            <a:ext cx="568325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652046" y="6416144"/>
            <a:ext cx="2281238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>
          <a:xfrm>
            <a:off x="2616202" y="6416144"/>
            <a:ext cx="916781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34A4B2-80AE-4B1C-BFD3-A96A53A33920}" type="datetime1">
              <a:rPr lang="en-US" smtClean="0"/>
              <a:t>2/6/2016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64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225"/>
            <a:ext cx="82296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47845" y="6411383"/>
            <a:ext cx="568325" cy="1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en-US" smtClean="0"/>
              <a:t>Page </a:t>
            </a:r>
            <a:fld id="{7DFE2392-3990-4CC2-B555-8E67B6D63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51514" y="6411384"/>
            <a:ext cx="2281238" cy="143401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/>
            </a:lvl1pPr>
          </a:lstStyle>
          <a:p>
            <a:endParaRPr lang="en-US"/>
          </a:p>
        </p:txBody>
      </p:sp>
      <p:sp>
        <p:nvSpPr>
          <p:cNvPr id="16" name="Date Placeholder 22"/>
          <p:cNvSpPr>
            <a:spLocks noGrp="1"/>
          </p:cNvSpPr>
          <p:nvPr>
            <p:ph type="dt" sz="half" idx="2"/>
          </p:nvPr>
        </p:nvSpPr>
        <p:spPr>
          <a:xfrm>
            <a:off x="2615670" y="6411384"/>
            <a:ext cx="916781" cy="143401"/>
          </a:xfrm>
          <a:prstGeom prst="rect">
            <a:avLst/>
          </a:prstGeom>
        </p:spPr>
        <p:txBody>
          <a:bodyPr vert="horz" wrap="none" lIns="0" tIns="45720" rIns="0" bIns="0" rtlCol="0" anchor="b" anchorCtr="0"/>
          <a:lstStyle>
            <a:lvl1pPr algn="l">
              <a:lnSpc>
                <a:spcPct val="100000"/>
              </a:lnSpc>
              <a:defRPr sz="800" smtClean="0">
                <a:solidFill>
                  <a:schemeClr val="tx1"/>
                </a:solidFill>
                <a:ea typeface="+mn-ea"/>
              </a:defRPr>
            </a:lvl1pPr>
          </a:lstStyle>
          <a:p>
            <a:fld id="{1434A4B2-80AE-4B1C-BFD3-A96A53A33920}" type="datetime1">
              <a:rPr lang="en-US" smtClean="0"/>
              <a:t>2/6/2016</a:t>
            </a:fld>
            <a:endParaRPr lang="en-US"/>
          </a:p>
        </p:txBody>
      </p:sp>
      <p:pic>
        <p:nvPicPr>
          <p:cNvPr id="17" name="Picture 27" descr="WM_logo_PPTSmall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1593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WM_tagline_1c-green_rgb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62" y="6331281"/>
            <a:ext cx="1179576" cy="3076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600"/>
        </a:spcAft>
        <a:buFont typeface="Trebuchet MS" charset="0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228600" indent="-228600" algn="l" rtl="0" eaLnBrk="1" fontAlgn="base" hangingPunct="1">
        <a:spcBef>
          <a:spcPct val="0"/>
        </a:spcBef>
        <a:spcAft>
          <a:spcPts val="600"/>
        </a:spcAft>
        <a:buFont typeface="Trebuchet MS" charset="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406400" indent="-165100" algn="l" rtl="0" eaLnBrk="1" fontAlgn="base" hangingPunct="1">
        <a:spcBef>
          <a:spcPct val="0"/>
        </a:spcBef>
        <a:spcAft>
          <a:spcPts val="60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3pPr>
      <a:lvl4pPr marL="571500" indent="-165100" algn="l" rtl="0" eaLnBrk="1" fontAlgn="base" hangingPunct="1">
        <a:spcBef>
          <a:spcPct val="0"/>
        </a:spcBef>
        <a:spcAft>
          <a:spcPts val="600"/>
        </a:spcAft>
        <a:buFont typeface="Trebuchet MS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749300" indent="-165100" algn="l" rtl="0" eaLnBrk="1" fontAlgn="base" hangingPunct="1">
        <a:spcBef>
          <a:spcPct val="0"/>
        </a:spcBef>
        <a:spcAft>
          <a:spcPts val="60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5pPr>
      <a:lvl6pPr marL="2286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6pPr>
      <a:lvl7pPr marL="2743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7pPr>
      <a:lvl8pPr marL="32004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8pPr>
      <a:lvl9pPr marL="3657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5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9.bin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522512"/>
            <a:ext cx="4038600" cy="15240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rebuchet MS" pitchFamily="34" charset="0"/>
              </a:rPr>
              <a:t>Commerce City Garbage &amp; Recycling Program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195937"/>
            <a:ext cx="40386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2015 Implementation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3878761"/>
            <a:ext cx="403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Maria D’Andrea, P.E.</a:t>
            </a:r>
          </a:p>
          <a:p>
            <a:r>
              <a:rPr lang="en-US" sz="1600" dirty="0" smtClean="0">
                <a:latin typeface="Trebuchet MS" pitchFamily="34" charset="0"/>
              </a:rPr>
              <a:t>Director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smtClean="0">
                <a:latin typeface="Trebuchet MS" pitchFamily="34" charset="0"/>
              </a:rPr>
              <a:t>of Public Works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447800"/>
            <a:ext cx="3886200" cy="0"/>
          </a:xfrm>
          <a:prstGeom prst="line">
            <a:avLst/>
          </a:prstGeom>
          <a:ln>
            <a:solidFill>
              <a:srgbClr val="7AB8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5334000"/>
            <a:ext cx="3886200" cy="0"/>
          </a:xfrm>
          <a:prstGeom prst="line">
            <a:avLst/>
          </a:prstGeom>
          <a:ln>
            <a:solidFill>
              <a:srgbClr val="7AB8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3804049"/>
            <a:ext cx="3886200" cy="0"/>
          </a:xfrm>
          <a:prstGeom prst="line">
            <a:avLst/>
          </a:prstGeom>
          <a:ln>
            <a:solidFill>
              <a:srgbClr val="7AB8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121225"/>
            <a:ext cx="3886200" cy="0"/>
          </a:xfrm>
          <a:prstGeom prst="line">
            <a:avLst/>
          </a:prstGeom>
          <a:ln>
            <a:solidFill>
              <a:srgbClr val="7AB8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4569026"/>
            <a:ext cx="3886200" cy="0"/>
          </a:xfrm>
          <a:prstGeom prst="line">
            <a:avLst/>
          </a:prstGeom>
          <a:ln>
            <a:solidFill>
              <a:srgbClr val="7AB8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Content Placeholder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1" b="97936" l="0" r="94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4357"/>
            <a:ext cx="3657600" cy="7366715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071333"/>
              </p:ext>
            </p:extLst>
          </p:nvPr>
        </p:nvGraphicFramePr>
        <p:xfrm>
          <a:off x="3276600" y="3729337"/>
          <a:ext cx="1158227" cy="26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icture" r:id="rId6" imgW="2169720" imgH="5005800" progId="Word.Picture.8">
                  <p:embed/>
                </p:oleObj>
              </mc:Choice>
              <mc:Fallback>
                <p:oleObj name="Picture" r:id="rId6" imgW="2169720" imgH="5005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29337"/>
                        <a:ext cx="1158227" cy="2671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45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7665720" cy="966787"/>
          </a:xfrm>
        </p:spPr>
        <p:txBody>
          <a:bodyPr/>
          <a:lstStyle/>
          <a:p>
            <a:r>
              <a:rPr lang="en-US" dirty="0" smtClean="0"/>
              <a:t>Tonnage of Recycling: Volume to Weight Conversion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122920" y="2209800"/>
            <a:ext cx="640080" cy="3657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7665720" cy="9144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Picture" r:id="rId4" imgW="2171129" imgH="5005617" progId="Word.Picture.8">
                  <p:embed/>
                </p:oleObj>
              </mc:Choice>
              <mc:Fallback>
                <p:oleObj name="Picture" r:id="rId4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447800"/>
            <a:ext cx="8077200" cy="198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Based on US Environmental Protection Agency (EPA) &amp; </a:t>
            </a:r>
            <a:r>
              <a:rPr lang="en-US" sz="2000" dirty="0" err="1" smtClean="0">
                <a:latin typeface="Trebuchet MS" pitchFamily="34" charset="0"/>
                <a:cs typeface="Arial" pitchFamily="34" charset="0"/>
              </a:rPr>
              <a:t>RecycleMania</a:t>
            </a: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 competition: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Flattened corrugated cardboard weighs: 100 pounds/cubic yard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How much cardboard, by weight, can fit in a 96-gallon can?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83379"/>
            <a:ext cx="8077200" cy="198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1 gallon = 0.00576 cubic yards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96 gallons = ???? cubic yards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96 gallons = 0.552 cubic yards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100 pounds/cubic yard x 0.552 cubic yards = ????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100 </a:t>
            </a:r>
            <a:r>
              <a:rPr lang="en-US" sz="2000" dirty="0">
                <a:latin typeface="Trebuchet MS" pitchFamily="34" charset="0"/>
                <a:cs typeface="Arial" pitchFamily="34" charset="0"/>
              </a:rPr>
              <a:t>pounds/cubic yard x 0.552 cubic yards = </a:t>
            </a: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55.29 pounds</a:t>
            </a: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58000" cy="488950"/>
          </a:xfrm>
        </p:spPr>
        <p:txBody>
          <a:bodyPr/>
          <a:lstStyle/>
          <a:p>
            <a:r>
              <a:rPr lang="en-US" sz="3000" b="0" smtClean="0">
                <a:solidFill>
                  <a:srgbClr val="3C8A2E"/>
                </a:solidFill>
                <a:latin typeface="Trebuchet MS" pitchFamily="34" charset="0"/>
              </a:rPr>
              <a:t>Diverse Benefits for City, Residents</a:t>
            </a:r>
            <a:endParaRPr lang="en-US" sz="3000" dirty="0">
              <a:solidFill>
                <a:srgbClr val="3C8A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51458"/>
            <a:ext cx="6444978" cy="501491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rebuchet MS" panose="020B0603020202020204" pitchFamily="34" charset="0"/>
              </a:rPr>
              <a:t>10,442,980 kWh of electricity</a:t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600" dirty="0" smtClean="0">
                <a:solidFill>
                  <a:srgbClr val="7AB800"/>
                </a:solidFill>
                <a:latin typeface="Trebuchet MS" panose="020B0603020202020204" pitchFamily="34" charset="0"/>
              </a:rPr>
              <a:t>Enough to power 870 homes for a year</a:t>
            </a:r>
            <a:r>
              <a:rPr lang="en-US" sz="1800" dirty="0" smtClean="0"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latin typeface="Trebuchet MS" panose="020B0603020202020204" pitchFamily="34" charset="0"/>
              </a:rPr>
            </a:br>
            <a:endParaRPr lang="en-US" sz="1800" dirty="0" smtClean="0">
              <a:latin typeface="Trebuchet MS" panose="020B0603020202020204" pitchFamily="34" charset="0"/>
            </a:endParaRPr>
          </a:p>
          <a:p>
            <a:r>
              <a:rPr lang="en-US" sz="1800" dirty="0" smtClean="0">
                <a:latin typeface="Trebuchet MS" panose="020B0603020202020204" pitchFamily="34" charset="0"/>
              </a:rPr>
              <a:t>194,300 gallons of oil</a:t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600" dirty="0" smtClean="0">
                <a:solidFill>
                  <a:srgbClr val="7AB800"/>
                </a:solidFill>
                <a:latin typeface="Trebuchet MS" panose="020B0603020202020204" pitchFamily="34" charset="0"/>
              </a:rPr>
              <a:t>Enough to heat and cool 962 homes for a year</a:t>
            </a:r>
            <a:r>
              <a:rPr lang="en-US" sz="1800" dirty="0" smtClean="0"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latin typeface="Trebuchet MS" panose="020B0603020202020204" pitchFamily="34" charset="0"/>
              </a:rPr>
            </a:br>
            <a:endParaRPr lang="en-US" sz="1800" dirty="0" smtClean="0">
              <a:latin typeface="Trebuchet MS" panose="020B0603020202020204" pitchFamily="34" charset="0"/>
            </a:endParaRPr>
          </a:p>
          <a:p>
            <a:r>
              <a:rPr lang="en-US" sz="1800" dirty="0" smtClean="0">
                <a:latin typeface="Trebuchet MS" panose="020B0603020202020204" pitchFamily="34" charset="0"/>
              </a:rPr>
              <a:t>44,838 gallons of gasoline</a:t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600" dirty="0" smtClean="0">
                <a:solidFill>
                  <a:srgbClr val="7AB800"/>
                </a:solidFill>
                <a:latin typeface="Trebuchet MS" panose="020B0603020202020204" pitchFamily="34" charset="0"/>
              </a:rPr>
              <a:t>Enough to drive 1,255,474 miles</a:t>
            </a:r>
            <a:r>
              <a:rPr lang="en-US" sz="1800" dirty="0" smtClean="0"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latin typeface="Trebuchet MS" panose="020B0603020202020204" pitchFamily="34" charset="0"/>
              </a:rPr>
            </a:br>
            <a:endParaRPr lang="en-US" sz="1800" dirty="0" smtClean="0">
              <a:latin typeface="Trebuchet MS" panose="020B0603020202020204" pitchFamily="34" charset="0"/>
            </a:endParaRPr>
          </a:p>
          <a:p>
            <a:r>
              <a:rPr lang="en-US" sz="1800" dirty="0" smtClean="0">
                <a:latin typeface="Trebuchet MS" panose="020B0603020202020204" pitchFamily="34" charset="0"/>
              </a:rPr>
              <a:t>37,705 mature trees</a:t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600" dirty="0" smtClean="0">
                <a:solidFill>
                  <a:srgbClr val="7AB800"/>
                </a:solidFill>
                <a:latin typeface="Trebuchet MS" panose="020B0603020202020204" pitchFamily="34" charset="0"/>
              </a:rPr>
              <a:t>Enough to produce 467,164,668 sheets of newspaper</a:t>
            </a:r>
            <a:r>
              <a:rPr lang="en-US" sz="1800" dirty="0" smtClean="0"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latin typeface="Trebuchet MS" panose="020B0603020202020204" pitchFamily="34" charset="0"/>
              </a:rPr>
            </a:br>
            <a:endParaRPr lang="en-US" sz="1800" dirty="0" smtClean="0">
              <a:latin typeface="Trebuchet MS" panose="020B0603020202020204" pitchFamily="34" charset="0"/>
            </a:endParaRPr>
          </a:p>
          <a:p>
            <a:r>
              <a:rPr lang="en-US" sz="1800" dirty="0" smtClean="0">
                <a:latin typeface="Trebuchet MS" panose="020B0603020202020204" pitchFamily="34" charset="0"/>
              </a:rPr>
              <a:t>13,077,852 gallons of water</a:t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600" dirty="0" smtClean="0">
                <a:solidFill>
                  <a:srgbClr val="7AB800"/>
                </a:solidFill>
                <a:latin typeface="Trebuchet MS" panose="020B0603020202020204" pitchFamily="34" charset="0"/>
              </a:rPr>
              <a:t>Enough to meet the fresh water needs of 697,485 people for a year</a:t>
            </a:r>
            <a:r>
              <a:rPr lang="en-US" sz="1800" dirty="0" smtClean="0"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latin typeface="Trebuchet MS" panose="020B0603020202020204" pitchFamily="34" charset="0"/>
              </a:rPr>
            </a:br>
            <a:endParaRPr lang="en-US" sz="1800" dirty="0" smtClean="0">
              <a:latin typeface="Trebuchet MS" panose="020B0603020202020204" pitchFamily="34" charset="0"/>
            </a:endParaRPr>
          </a:p>
          <a:p>
            <a:r>
              <a:rPr lang="en-US" sz="1800" dirty="0" smtClean="0">
                <a:latin typeface="Trebuchet MS" panose="020B0603020202020204" pitchFamily="34" charset="0"/>
              </a:rPr>
              <a:t>9,588 cubic yards of landfill airspace</a:t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600" dirty="0" smtClean="0">
                <a:solidFill>
                  <a:srgbClr val="7AB800"/>
                </a:solidFill>
                <a:latin typeface="Trebuchet MS" panose="020B0603020202020204" pitchFamily="34" charset="0"/>
              </a:rPr>
              <a:t>Enough to meet the disposal needs of 147,754 people</a:t>
            </a:r>
            <a:endParaRPr lang="en-US" sz="1600" dirty="0">
              <a:solidFill>
                <a:srgbClr val="7AB8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62000"/>
            <a:ext cx="8327889" cy="67874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By recycling 2,835 tons, Commerce City conserved the following resources: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92886" cy="28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9" y="3388394"/>
            <a:ext cx="692587" cy="110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860" y="1066800"/>
            <a:ext cx="781140" cy="68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191" y="4496533"/>
            <a:ext cx="609609" cy="9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7" y="1986318"/>
            <a:ext cx="323022" cy="7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5334000"/>
            <a:ext cx="570392" cy="86507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Picture" r:id="rId9" imgW="2171129" imgH="5005617" progId="Word.Picture.8">
                  <p:embed/>
                </p:oleObj>
              </mc:Choice>
              <mc:Fallback>
                <p:oleObj name="Picture" r:id="rId9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17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3051"/>
            <a:ext cx="5638800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rgbClr val="7AB8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3C8A2E"/>
                </a:solidFill>
              </a:rPr>
              <a:t>Shrinking Carbon Footprint</a:t>
            </a:r>
            <a:endParaRPr lang="en-US" sz="3200" b="0" dirty="0">
              <a:solidFill>
                <a:srgbClr val="3C8A2E"/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20284738"/>
              </p:ext>
            </p:extLst>
          </p:nvPr>
        </p:nvGraphicFramePr>
        <p:xfrm>
          <a:off x="914400" y="1371600"/>
          <a:ext cx="7467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819400" y="6446980"/>
            <a:ext cx="4114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Trebuchet MS" pitchFamily="34" charset="0"/>
              </a:rPr>
              <a:t>As calculated by the US EPA WARM Model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Picture" r:id="rId9" imgW="2171129" imgH="5005617" progId="Word.Picture.8">
                  <p:embed/>
                </p:oleObj>
              </mc:Choice>
              <mc:Fallback>
                <p:oleObj name="Picture" r:id="rId9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22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1447800"/>
            <a:ext cx="4419600" cy="5032147"/>
          </a:xfrm>
          <a:prstGeom prst="rect">
            <a:avLst/>
          </a:prstGeom>
          <a:noFill/>
        </p:spPr>
        <p:txBody>
          <a:bodyPr wrap="square" numCol="1" spcCol="18288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rebuchet MS" pitchFamily="34" charset="0"/>
              </a:rPr>
              <a:t>In 2015, Commerce City introduced two Big Belly Solar compactors in two widely used public spaces. </a:t>
            </a:r>
            <a:r>
              <a:rPr lang="en-US" dirty="0">
                <a:latin typeface="Trebuchet MS" pitchFamily="34" charset="0"/>
              </a:rPr>
              <a:t>One unit is located at 5902 Holly St. at Pioneer </a:t>
            </a:r>
            <a:r>
              <a:rPr lang="en-US" dirty="0" smtClean="0">
                <a:latin typeface="Trebuchet MS" pitchFamily="34" charset="0"/>
              </a:rPr>
              <a:t>Park; the </a:t>
            </a:r>
            <a:r>
              <a:rPr lang="en-US" dirty="0">
                <a:latin typeface="Trebuchet MS" pitchFamily="34" charset="0"/>
              </a:rPr>
              <a:t>other </a:t>
            </a:r>
            <a:r>
              <a:rPr lang="en-US" dirty="0" smtClean="0">
                <a:latin typeface="Trebuchet MS" pitchFamily="34" charset="0"/>
              </a:rPr>
              <a:t>is </a:t>
            </a:r>
            <a:r>
              <a:rPr lang="en-US" dirty="0">
                <a:latin typeface="Trebuchet MS" pitchFamily="34" charset="0"/>
              </a:rPr>
              <a:t>located at 6060 Parkway Drive at the Commerce City Recreation </a:t>
            </a:r>
            <a:r>
              <a:rPr lang="en-US" dirty="0" smtClean="0">
                <a:latin typeface="Trebuchet MS" pitchFamily="34" charset="0"/>
              </a:rPr>
              <a:t>Center.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rebuchet MS" pitchFamily="34" charset="0"/>
              </a:rPr>
              <a:t>Commerce City uses dual units for trash and recycling. </a:t>
            </a:r>
            <a:r>
              <a:rPr lang="en-US" dirty="0">
                <a:latin typeface="Trebuchet MS" pitchFamily="34" charset="0"/>
              </a:rPr>
              <a:t>These units reduce the cost of collection with super solar compaction power. </a:t>
            </a:r>
            <a:endParaRPr lang="en-US" dirty="0" smtClean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Trebuchet MS" pitchFamily="34" charset="0"/>
              </a:rPr>
              <a:t>The solar compactors are pictured with artwork created by a Commerce City youth that is attached to the front and back of each unit. A Big Belly onsite display took place on July 21, 2015 at City Park. </a:t>
            </a:r>
          </a:p>
          <a:p>
            <a:pPr>
              <a:spcAft>
                <a:spcPts val="600"/>
              </a:spcAft>
            </a:pPr>
            <a:endParaRPr lang="en-US" dirty="0">
              <a:latin typeface="Trebuchet MS" pitchFamily="34" charset="0"/>
            </a:endParaRPr>
          </a:p>
        </p:txBody>
      </p:sp>
      <p:pic>
        <p:nvPicPr>
          <p:cNvPr id="9" name="Picture 6" descr="Patriot-Place-WM-2_optimiz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46" y="1371599"/>
            <a:ext cx="2752725" cy="192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 New Roman"/>
            </a:endParaRPr>
          </a:p>
          <a:p>
            <a:endParaRPr lang="en-US" sz="1400" dirty="0">
              <a:latin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6" t="16465" r="24707" b="19349"/>
          <a:stretch/>
        </p:blipFill>
        <p:spPr>
          <a:xfrm>
            <a:off x="5334000" y="3398222"/>
            <a:ext cx="2999818" cy="27769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Compactors Support Recycling Efforts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Picture" r:id="rId6" imgW="2171129" imgH="5005617" progId="Word.Picture.8">
                  <p:embed/>
                </p:oleObj>
              </mc:Choice>
              <mc:Fallback>
                <p:oleObj name="Picture" r:id="rId6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14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819400" y="2895600"/>
            <a:ext cx="5638800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rgbClr val="7AB8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3C8A2E"/>
                </a:solidFill>
              </a:rPr>
              <a:t>Questions ????</a:t>
            </a:r>
            <a:endParaRPr lang="en-US" sz="3200" b="0" dirty="0">
              <a:solidFill>
                <a:srgbClr val="3C8A2E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68657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Picture" r:id="rId4" imgW="2171129" imgH="5005617" progId="Word.Picture.8">
                  <p:embed/>
                </p:oleObj>
              </mc:Choice>
              <mc:Fallback>
                <p:oleObj name="Picture" r:id="rId4" imgW="2171129" imgH="500561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1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 City Is Thinking Green!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876800"/>
          </a:xfrm>
        </p:spPr>
        <p:txBody>
          <a:bodyPr/>
          <a:lstStyle/>
          <a:p>
            <a:r>
              <a:rPr lang="en-US" sz="2000" dirty="0" smtClean="0"/>
              <a:t>In 2015, Commerce City rolled out new residential trash and recycling collection services, switching to a fully automated cart collection system. </a:t>
            </a:r>
          </a:p>
          <a:p>
            <a:r>
              <a:rPr lang="en-US" sz="2000" dirty="0" smtClean="0"/>
              <a:t>This change reduces environmental impacts, saves the City money and makes collection more efficient for everyone. </a:t>
            </a:r>
          </a:p>
          <a:p>
            <a:r>
              <a:rPr lang="en-US" sz="2000" dirty="0" smtClean="0"/>
              <a:t>Waste Management worked closely with Commerce City to ensure a smooth transition.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3124200" cy="3124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25" y="1447799"/>
            <a:ext cx="1912775" cy="191277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icture" r:id="rId6" imgW="2171129" imgH="5005617" progId="Word.Picture.8">
                  <p:embed/>
                </p:oleObj>
              </mc:Choice>
              <mc:Fallback>
                <p:oleObj name="Picture" r:id="rId6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92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Activities Raised Awareness, Sparked Action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6" y="1600199"/>
            <a:ext cx="3227261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9747"/>
            <a:ext cx="3048000" cy="16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173055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2600" y="1600200"/>
            <a:ext cx="3048000" cy="20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575" cy="107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icture" r:id="rId7" imgW="2171129" imgH="5005617" progId="Word.Picture.8">
                  <p:embed/>
                </p:oleObj>
              </mc:Choice>
              <mc:Fallback>
                <p:oleObj name="Picture" r:id="rId7" imgW="2171129" imgH="5005617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575" cy="1073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9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588023" cy="4830763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icture" r:id="rId4" imgW="2171129" imgH="5005617" progId="Word.Picture.8">
                  <p:embed/>
                </p:oleObj>
              </mc:Choice>
              <mc:Fallback>
                <p:oleObj name="Picture" r:id="rId4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84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7665720" cy="966787"/>
          </a:xfrm>
        </p:spPr>
        <p:txBody>
          <a:bodyPr/>
          <a:lstStyle/>
          <a:p>
            <a:r>
              <a:rPr lang="en-US" dirty="0" smtClean="0"/>
              <a:t>Participation Increased Significantly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122920" y="2209800"/>
            <a:ext cx="640080" cy="3657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7665720" cy="914400"/>
          </a:xfrm>
        </p:spPr>
        <p:txBody>
          <a:bodyPr/>
          <a:lstStyle/>
          <a:p>
            <a:r>
              <a:rPr lang="en-US" sz="2000" dirty="0" smtClean="0"/>
              <a:t>Implementing carts and a strong outreach plan led to higher diversion rates in 2015.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18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537350"/>
              </p:ext>
            </p:extLst>
          </p:nvPr>
        </p:nvGraphicFramePr>
        <p:xfrm>
          <a:off x="518160" y="1690453"/>
          <a:ext cx="7924800" cy="422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49209"/>
              </p:ext>
            </p:extLst>
          </p:nvPr>
        </p:nvGraphicFramePr>
        <p:xfrm>
          <a:off x="1676400" y="5784850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icture" r:id="rId5" imgW="2171129" imgH="5005617" progId="Word.Picture.8">
                  <p:embed/>
                </p:oleObj>
              </mc:Choice>
              <mc:Fallback>
                <p:oleObj name="Picture" r:id="rId5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784850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44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7665720" cy="966787"/>
          </a:xfrm>
        </p:spPr>
        <p:txBody>
          <a:bodyPr/>
          <a:lstStyle/>
          <a:p>
            <a:r>
              <a:rPr lang="en-US" dirty="0" smtClean="0"/>
              <a:t>EXERCISE - Calculate the Diversion Rate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122920" y="2209800"/>
            <a:ext cx="640080" cy="3657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7665720" cy="9144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305800" cy="2057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Trebuchet MS" pitchFamily="34" charset="0"/>
                <a:cs typeface="Arial" pitchFamily="34" charset="0"/>
              </a:rPr>
              <a:t>2012: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18,096 Tons of Garbage and 1,511 Tons of Recycling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1,511 / (18,096 + 1,511) = ????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rebuchet MS" pitchFamily="34" charset="0"/>
                <a:cs typeface="Arial" pitchFamily="34" charset="0"/>
              </a:rPr>
              <a:t>1,511 </a:t>
            </a:r>
            <a:r>
              <a:rPr lang="en-US" sz="2400" dirty="0">
                <a:latin typeface="Trebuchet MS" pitchFamily="34" charset="0"/>
                <a:cs typeface="Arial" pitchFamily="34" charset="0"/>
              </a:rPr>
              <a:t>/ (18,096 + 1,511) = </a:t>
            </a:r>
            <a:r>
              <a:rPr lang="en-US" sz="2400" b="1" dirty="0" smtClean="0">
                <a:latin typeface="Trebuchet MS" pitchFamily="34" charset="0"/>
                <a:cs typeface="Arial" pitchFamily="34" charset="0"/>
              </a:rPr>
              <a:t>7.7%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581400"/>
            <a:ext cx="8305800" cy="2057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Trebuchet MS" pitchFamily="34" charset="0"/>
                <a:cs typeface="Arial" pitchFamily="34" charset="0"/>
              </a:rPr>
              <a:t>2015: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18,102 Tons of Garbage and 2,835 Tons of Recycling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rebuchet MS" pitchFamily="34" charset="0"/>
                <a:cs typeface="Arial" pitchFamily="34" charset="0"/>
              </a:rPr>
              <a:t>2,835 / (18,102 + 2,835) = ????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rebuchet MS" pitchFamily="34" charset="0"/>
                <a:cs typeface="Arial" pitchFamily="34" charset="0"/>
              </a:rPr>
              <a:t>13.5%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icture" r:id="rId4" imgW="2171129" imgH="5005617" progId="Word.Picture.8">
                  <p:embed/>
                </p:oleObj>
              </mc:Choice>
              <mc:Fallback>
                <p:oleObj name="Picture" r:id="rId4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6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Residents Recycled a Range of Materials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400" dirty="0" smtClean="0"/>
              <a:t>Commerce </a:t>
            </a:r>
            <a:r>
              <a:rPr lang="en-US" sz="2400" dirty="0"/>
              <a:t>City residents recycled 2,835 tons of aluminum, cardboard, paper, scrap metals, glass and plastics #1-#</a:t>
            </a:r>
            <a:r>
              <a:rPr lang="en-US" sz="2400" dirty="0" smtClean="0"/>
              <a:t>7 in 2015.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398143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icture" r:id="rId5" imgW="2171129" imgH="5005617" progId="Word.Picture.8">
                  <p:embed/>
                </p:oleObj>
              </mc:Choice>
              <mc:Fallback>
                <p:oleObj name="Picture" r:id="rId5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92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Paper, Cardboard Dominated the Mix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60445"/>
              </p:ext>
            </p:extLst>
          </p:nvPr>
        </p:nvGraphicFramePr>
        <p:xfrm>
          <a:off x="609600" y="10668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Picture" r:id="rId4" imgW="2171129" imgH="5005617" progId="Word.Picture.8">
                  <p:embed/>
                </p:oleObj>
              </mc:Choice>
              <mc:Fallback>
                <p:oleObj name="Picture" r:id="rId4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95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Peaked in Summer Months</a:t>
            </a:r>
            <a:endParaRPr lang="en-US" dirty="0"/>
          </a:p>
        </p:txBody>
      </p:sp>
      <p:graphicFrame>
        <p:nvGraphicFramePr>
          <p:cNvPr id="2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737216"/>
              </p:ext>
            </p:extLst>
          </p:nvPr>
        </p:nvGraphicFramePr>
        <p:xfrm>
          <a:off x="152400" y="914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6875"/>
              </p:ext>
            </p:extLst>
          </p:nvPr>
        </p:nvGraphicFramePr>
        <p:xfrm>
          <a:off x="1828800" y="5776913"/>
          <a:ext cx="4651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Picture" r:id="rId5" imgW="2171129" imgH="5005617" progId="Word.Picture.8">
                  <p:embed/>
                </p:oleObj>
              </mc:Choice>
              <mc:Fallback>
                <p:oleObj name="Picture" r:id="rId5" imgW="2171129" imgH="500561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76913"/>
                        <a:ext cx="4651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913213"/>
      </p:ext>
    </p:extLst>
  </p:cSld>
  <p:clrMapOvr>
    <a:masterClrMapping/>
  </p:clrMapOvr>
</p:sld>
</file>

<file path=ppt/theme/theme1.xml><?xml version="1.0" encoding="utf-8"?>
<a:theme xmlns:a="http://schemas.openxmlformats.org/drawingml/2006/main" name="WM">
  <a:themeElements>
    <a:clrScheme name="Waste Management">
      <a:dk1>
        <a:srgbClr val="57584F"/>
      </a:dk1>
      <a:lt1>
        <a:srgbClr val="FFFFFF"/>
      </a:lt1>
      <a:dk2>
        <a:srgbClr val="00693C"/>
      </a:dk2>
      <a:lt2>
        <a:srgbClr val="C6C6BC"/>
      </a:lt2>
      <a:accent1>
        <a:srgbClr val="FECB00"/>
      </a:accent1>
      <a:accent2>
        <a:srgbClr val="024731"/>
      </a:accent2>
      <a:accent3>
        <a:srgbClr val="3C8A2E"/>
      </a:accent3>
      <a:accent4>
        <a:srgbClr val="BED600"/>
      </a:accent4>
      <a:accent5>
        <a:srgbClr val="57584F"/>
      </a:accent5>
      <a:accent6>
        <a:srgbClr val="7AB800"/>
      </a:accent6>
      <a:hlink>
        <a:srgbClr val="BED600"/>
      </a:hlink>
      <a:folHlink>
        <a:srgbClr val="C6C6C6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9144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 typeface="Trebuchet MS" charset="0"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charset="0"/>
          </a:defRPr>
        </a:defPPr>
      </a:lstStyle>
    </a:spDef>
    <a:lnDef>
      <a:spPr>
        <a:ln w="19050">
          <a:solidFill>
            <a:schemeClr val="tx1"/>
          </a:solidFill>
          <a:headEnd type="none" w="med" len="me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sz="2000" dirty="0" smtClean="0">
            <a:latin typeface="Trebuchet MS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57584F"/>
        </a:dk1>
        <a:lt1>
          <a:srgbClr val="FFFFFF"/>
        </a:lt1>
        <a:dk2>
          <a:srgbClr val="00693C"/>
        </a:dk2>
        <a:lt2>
          <a:srgbClr val="C6C6BC"/>
        </a:lt2>
        <a:accent1>
          <a:srgbClr val="FECB00"/>
        </a:accent1>
        <a:accent2>
          <a:srgbClr val="7AB800"/>
        </a:accent2>
        <a:accent3>
          <a:srgbClr val="FFFFFF"/>
        </a:accent3>
        <a:accent4>
          <a:srgbClr val="494A42"/>
        </a:accent4>
        <a:accent5>
          <a:srgbClr val="FEE2AA"/>
        </a:accent5>
        <a:accent6>
          <a:srgbClr val="6EA600"/>
        </a:accent6>
        <a:hlink>
          <a:srgbClr val="BED600"/>
        </a:hlink>
        <a:folHlink>
          <a:srgbClr val="3C8A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</Template>
  <TotalTime>3166</TotalTime>
  <Words>480</Words>
  <Application>Microsoft Office PowerPoint</Application>
  <PresentationFormat>On-screen Show (4:3)</PresentationFormat>
  <Paragraphs>74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Grande</vt:lpstr>
      <vt:lpstr>ＭＳ Ｐゴシック</vt:lpstr>
      <vt:lpstr>Times New Roman</vt:lpstr>
      <vt:lpstr>Trebuchet MS</vt:lpstr>
      <vt:lpstr>WM</vt:lpstr>
      <vt:lpstr>Picture</vt:lpstr>
      <vt:lpstr>PowerPoint Presentation</vt:lpstr>
      <vt:lpstr>Commerce City Is Thinking Green!</vt:lpstr>
      <vt:lpstr>Outreach Activities Raised Awareness, Sparked Action</vt:lpstr>
      <vt:lpstr>PowerPoint Presentation</vt:lpstr>
      <vt:lpstr>Participation Increased Significantly</vt:lpstr>
      <vt:lpstr>EXERCISE - Calculate the Diversion Rate </vt:lpstr>
      <vt:lpstr>Residents Recycled a Range of Materials</vt:lpstr>
      <vt:lpstr>Paper, Cardboard Dominated the Mix</vt:lpstr>
      <vt:lpstr>Volume Peaked in Summer Months</vt:lpstr>
      <vt:lpstr>Tonnage of Recycling: Volume to Weight Conversion </vt:lpstr>
      <vt:lpstr>Diverse Benefits for City, Residents</vt:lpstr>
      <vt:lpstr>PowerPoint Presentation</vt:lpstr>
      <vt:lpstr>Solar Compactors Support Recycling Efforts</vt:lpstr>
      <vt:lpstr>PowerPoint Presentation</vt:lpstr>
    </vt:vector>
  </TitlesOfParts>
  <Company>Waste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Amerman, Laila</dc:creator>
  <cp:lastModifiedBy>Leslie Quinn</cp:lastModifiedBy>
  <cp:revision>411</cp:revision>
  <cp:lastPrinted>2013-05-13T13:51:43Z</cp:lastPrinted>
  <dcterms:created xsi:type="dcterms:W3CDTF">2013-02-12T14:22:52Z</dcterms:created>
  <dcterms:modified xsi:type="dcterms:W3CDTF">2016-02-06T23:36:38Z</dcterms:modified>
</cp:coreProperties>
</file>