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1" r:id="rId2"/>
    <p:sldId id="263" r:id="rId3"/>
    <p:sldId id="275" r:id="rId4"/>
    <p:sldId id="257" r:id="rId5"/>
    <p:sldId id="273" r:id="rId6"/>
    <p:sldId id="258" r:id="rId7"/>
    <p:sldId id="259" r:id="rId8"/>
    <p:sldId id="274" r:id="rId9"/>
    <p:sldId id="260" r:id="rId10"/>
    <p:sldId id="262" r:id="rId11"/>
    <p:sldId id="265" r:id="rId12"/>
    <p:sldId id="266" r:id="rId13"/>
    <p:sldId id="267" r:id="rId14"/>
    <p:sldId id="268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029" autoAdjust="0"/>
  </p:normalViewPr>
  <p:slideViewPr>
    <p:cSldViewPr>
      <p:cViewPr>
        <p:scale>
          <a:sx n="60" d="100"/>
          <a:sy n="60" d="100"/>
        </p:scale>
        <p:origin x="-3072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69922-6E65-4837-A5B3-58110EDC5EDA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66D00-AF17-4055-BBD7-4C3BDB77B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6D00-AF17-4055-BBD7-4C3BDB77B0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9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762000"/>
            <a:ext cx="8077200" cy="548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81000"/>
            <a:ext cx="9144000" cy="647700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Add photo, recolor Sepia; recolor text white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6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90" y="1837937"/>
            <a:ext cx="3373820" cy="318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useo 5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useo 500" pitchFamily="50" charset="0"/>
              </a:defRPr>
            </a:lvl1pPr>
            <a:lvl2pPr>
              <a:defRPr>
                <a:solidFill>
                  <a:schemeClr val="tx1"/>
                </a:solidFill>
                <a:latin typeface="Museo 500" pitchFamily="50" charset="0"/>
              </a:defRPr>
            </a:lvl2pPr>
            <a:lvl3pPr>
              <a:defRPr>
                <a:solidFill>
                  <a:schemeClr val="tx1"/>
                </a:solidFill>
                <a:latin typeface="Museo 500" pitchFamily="50" charset="0"/>
              </a:defRPr>
            </a:lvl3pPr>
            <a:lvl4pPr>
              <a:defRPr>
                <a:solidFill>
                  <a:schemeClr val="tx1"/>
                </a:solidFill>
                <a:latin typeface="Museo 500" pitchFamily="50" charset="0"/>
              </a:defRPr>
            </a:lvl4pPr>
            <a:lvl5pPr>
              <a:defRPr>
                <a:solidFill>
                  <a:schemeClr val="tx1"/>
                </a:solidFill>
                <a:latin typeface="Museo 500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Museo 500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3962400" cy="990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533400"/>
            <a:ext cx="3931920" cy="5856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0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4E0A86-72F3-46E5-968C-BC8097FB2272}" type="datetimeFigureOut">
              <a:rPr lang="en-US" smtClean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42F29E-88D8-494A-9333-96D525D10C6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7" r:id="rId8"/>
    <p:sldLayoutId id="2147483690" r:id="rId9"/>
    <p:sldLayoutId id="2147483698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Museo Slab 700" pitchFamily="50" charset="0"/>
              </a:rPr>
              <a:t>Waste Reduction and Energy Conservation</a:t>
            </a:r>
            <a:endParaRPr lang="en-US" sz="4400" dirty="0">
              <a:latin typeface="Museo Slab 7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9974"/>
            <a:ext cx="6324600" cy="2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Results…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October diversion rate: 67%</a:t>
            </a:r>
            <a:endParaRPr lang="en-US" sz="4000" dirty="0" smtClean="0"/>
          </a:p>
          <a:p>
            <a:r>
              <a:rPr lang="en-US" sz="4000" dirty="0" smtClean="0"/>
              <a:t>As compared to 11% for the average Alpine customer</a:t>
            </a:r>
          </a:p>
          <a:p>
            <a:r>
              <a:rPr lang="en-US" sz="4000" dirty="0" smtClean="0"/>
              <a:t>Ranked #267 out of 3,180 Alpine commercial customers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6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121 gallons of oil conserved</a:t>
            </a:r>
            <a:endParaRPr lang="en-US" sz="4000" dirty="0" smtClean="0"/>
          </a:p>
          <a:p>
            <a:r>
              <a:rPr lang="en-US" sz="4000" dirty="0" smtClean="0"/>
              <a:t>12 trees saved</a:t>
            </a:r>
            <a:endParaRPr lang="en-US" sz="4000" dirty="0" smtClean="0"/>
          </a:p>
          <a:p>
            <a:r>
              <a:rPr lang="en-US" sz="4000" dirty="0" smtClean="0"/>
              <a:t>3,927 gallons of water saved</a:t>
            </a:r>
          </a:p>
          <a:p>
            <a:r>
              <a:rPr lang="en-US" sz="4000" dirty="0" smtClean="0"/>
              <a:t>Kept 1 truckload of trash out of the landfill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99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for Other Business to Reduce Waste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Implement recycling and composting stations throughout facility</a:t>
            </a:r>
            <a:endParaRPr lang="en-US" sz="3200" dirty="0" smtClean="0"/>
          </a:p>
          <a:p>
            <a:r>
              <a:rPr lang="en-US" sz="3200" dirty="0" smtClean="0"/>
              <a:t>Reuse paper</a:t>
            </a:r>
          </a:p>
          <a:p>
            <a:r>
              <a:rPr lang="en-US" sz="3200" dirty="0" smtClean="0"/>
              <a:t>Set-up a collection station for ‘hard to recycle’ items such as batteries and electronics</a:t>
            </a:r>
          </a:p>
          <a:p>
            <a:r>
              <a:rPr lang="en-US" sz="3200" dirty="0" smtClean="0"/>
              <a:t>Use glasses and porcelain dishware instead of paper and/or plastic cups and plates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Collaboration/Participation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Work with each other and share ideas! Hold each other accountable and report any concerns</a:t>
            </a:r>
          </a:p>
          <a:p>
            <a:r>
              <a:rPr lang="en-US" sz="3200" dirty="0" smtClean="0"/>
              <a:t>Get creative! Hand out ‘green’ awards to top contributing departments and staff members</a:t>
            </a:r>
          </a:p>
          <a:p>
            <a:r>
              <a:rPr lang="en-US" sz="3200" dirty="0" smtClean="0"/>
              <a:t>Report on sustainability </a:t>
            </a:r>
          </a:p>
          <a:p>
            <a:pPr lvl="1"/>
            <a:r>
              <a:rPr lang="en-US" sz="2400" dirty="0" smtClean="0"/>
              <a:t>Ask for help from waste management vendors – most of whom will provide weight totals for recycling, compost and landfill waste</a:t>
            </a:r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3854532" cy="237439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457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Alp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7" y="4175234"/>
            <a:ext cx="215899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86676"/>
            <a:ext cx="2249424" cy="2139696"/>
          </a:xfrm>
          <a:prstGeom prst="rect">
            <a:avLst/>
          </a:prstGeom>
        </p:spPr>
      </p:pic>
      <p:sp>
        <p:nvSpPr>
          <p:cNvPr id="7" name="AutoShape 6" descr="Image result for terra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s3.amazonaws.com/tc-us-prod/download_resource/downloads/969/Official_TerraCycle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16" y="3657600"/>
            <a:ext cx="3719294" cy="25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in Energy/Resource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Meter monitoring device</a:t>
            </a:r>
            <a:endParaRPr lang="en-US" sz="3200" dirty="0" smtClean="0"/>
          </a:p>
          <a:p>
            <a:r>
              <a:rPr lang="en-US" sz="3200" dirty="0" smtClean="0"/>
              <a:t>NEEP participation</a:t>
            </a:r>
            <a:endParaRPr lang="en-US" sz="3200" dirty="0" smtClean="0"/>
          </a:p>
          <a:p>
            <a:r>
              <a:rPr lang="en-US" sz="3200" dirty="0" smtClean="0"/>
              <a:t>End-of-day checklist</a:t>
            </a:r>
            <a:endParaRPr lang="en-US" sz="3200" dirty="0" smtClean="0"/>
          </a:p>
          <a:p>
            <a:r>
              <a:rPr lang="en-US" sz="3200" dirty="0" smtClean="0"/>
              <a:t>Thermostat tip</a:t>
            </a:r>
            <a:endParaRPr lang="en-US" sz="3200" dirty="0" smtClean="0"/>
          </a:p>
          <a:p>
            <a:r>
              <a:rPr lang="en-US" sz="3200" dirty="0" smtClean="0"/>
              <a:t>Resource conservation via locally produced meats and veggies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&amp; Resource conservation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3" y="596460"/>
            <a:ext cx="8153400" cy="61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</a:t>
            </a:r>
            <a:endParaRPr lang="en-US" sz="4800" dirty="0"/>
          </a:p>
        </p:txBody>
      </p:sp>
      <p:pic>
        <p:nvPicPr>
          <p:cNvPr id="4100" name="Picture 4" descr="C:\Users\Laura\AppData\Local\Microsoft\Windows\Temporary Internet Files\Content.IE5\R88DKJOJ\think-gre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476375"/>
            <a:ext cx="39243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PROJECT ANGEL HEART?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nonprofit organization operating in Metro Denver and Colorado Springs, providing made-from-scratch, nutritious meals to Coloradans living with life-threatening illness.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what we do…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</a:p>
          <a:p>
            <a:r>
              <a:rPr lang="en-US" dirty="0" smtClean="0"/>
              <a:t>Home-delivered meals</a:t>
            </a:r>
          </a:p>
          <a:p>
            <a:r>
              <a:rPr lang="en-US" dirty="0" smtClean="0"/>
              <a:t>Food as medicine</a:t>
            </a:r>
            <a:endParaRPr lang="en-US" dirty="0"/>
          </a:p>
        </p:txBody>
      </p:sp>
      <p:pic>
        <p:nvPicPr>
          <p:cNvPr id="6146" name="Picture 2" descr="T:\Photos Graphics Videos\Photographers\McBoat Photography\15 July Clients &amp; Volunteers\McBoatPhoto-PAHCleints2015-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281487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:\Photos Graphics Videos\Photographers\McBoat Photography\15 July Clients &amp; Volunteers\McBoatPhoto-PAHClientsVolunteers2015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57587"/>
            <a:ext cx="384659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T:\Photos Graphics Videos\Photographers\McBoat Photography\15 July Clients &amp; Volunteers\McBoatPhoto-PAHClientsVolunteers2015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97" y="3200400"/>
            <a:ext cx="2336219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5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Commercial kitchen</a:t>
            </a:r>
            <a:endParaRPr lang="en-US" sz="2800" dirty="0" smtClean="0"/>
          </a:p>
          <a:p>
            <a:r>
              <a:rPr lang="en-US" sz="2800" dirty="0" smtClean="0"/>
              <a:t>Office space</a:t>
            </a:r>
          </a:p>
          <a:p>
            <a:r>
              <a:rPr lang="en-US" sz="2800" dirty="0" smtClean="0"/>
              <a:t>Leased space</a:t>
            </a:r>
          </a:p>
          <a:p>
            <a:r>
              <a:rPr lang="en-US" sz="2800" dirty="0" smtClean="0"/>
              <a:t>Delivered meals</a:t>
            </a:r>
          </a:p>
          <a:p>
            <a:r>
              <a:rPr lang="en-US" sz="2800" dirty="0" smtClean="0"/>
              <a:t>Events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4" name="Picture 2" descr="T:\Photos Graphics Videos\Photographers\DSC07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98" y="3175106"/>
            <a:ext cx="5501702" cy="36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Meals</a:t>
            </a:r>
            <a:endParaRPr lang="en-US" dirty="0"/>
          </a:p>
        </p:txBody>
      </p:sp>
      <p:pic>
        <p:nvPicPr>
          <p:cNvPr id="2050" name="Picture 2" descr="T:\Photos Graphics Videos\Photographers\McBoat Photography\15 July Clients &amp; Volunteers\McBoatPhoto-PAHCleints2015-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269457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:\Photos Graphics Videos\Events\2014\5 Millionth Meal 2.11.14\5 millionth meal for social 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0" y="1523999"/>
            <a:ext cx="5388440" cy="52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:\Photos Graphics Videos\MEALS\2015\styria_bakery_donation_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4186"/>
            <a:ext cx="3269457" cy="24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Waste Reduction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Partnership with Alpine Waste</a:t>
            </a:r>
            <a:endParaRPr lang="en-US" sz="3200" dirty="0" smtClean="0"/>
          </a:p>
          <a:p>
            <a:pPr lvl="1"/>
            <a:r>
              <a:rPr lang="en-US" sz="2800" dirty="0" smtClean="0"/>
              <a:t>Recycling &amp; Composting</a:t>
            </a:r>
            <a:endParaRPr lang="en-US" sz="2800" dirty="0" smtClean="0"/>
          </a:p>
          <a:p>
            <a:r>
              <a:rPr lang="en-US" sz="3200" dirty="0" smtClean="0"/>
              <a:t>Composting and recycling stations throughout facility</a:t>
            </a:r>
          </a:p>
          <a:p>
            <a:r>
              <a:rPr lang="en-US" sz="3200" dirty="0" smtClean="0"/>
              <a:t>Plastic bag recycling</a:t>
            </a:r>
          </a:p>
          <a:p>
            <a:r>
              <a:rPr lang="en-US" sz="3200" dirty="0" smtClean="0"/>
              <a:t>Toner cartridge recycling</a:t>
            </a:r>
          </a:p>
          <a:p>
            <a:r>
              <a:rPr lang="en-US" sz="3200" dirty="0" smtClean="0"/>
              <a:t>Half-used paper in printers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82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Installation of automatic hand dryer in restroom</a:t>
            </a:r>
            <a:endParaRPr lang="en-US" sz="3200" dirty="0" smtClean="0"/>
          </a:p>
          <a:p>
            <a:r>
              <a:rPr lang="en-US" sz="3200" dirty="0" smtClean="0"/>
              <a:t>Water cooler in break room</a:t>
            </a:r>
          </a:p>
          <a:p>
            <a:r>
              <a:rPr lang="en-US" sz="3200" dirty="0" smtClean="0"/>
              <a:t>At events:</a:t>
            </a:r>
          </a:p>
          <a:p>
            <a:pPr lvl="1"/>
            <a:r>
              <a:rPr lang="en-US" sz="2800" dirty="0" smtClean="0"/>
              <a:t>Water stations instead of bottles</a:t>
            </a:r>
          </a:p>
          <a:p>
            <a:pPr lvl="1"/>
            <a:r>
              <a:rPr lang="en-US" sz="2800" dirty="0" smtClean="0"/>
              <a:t>Recycling and composting offered</a:t>
            </a:r>
          </a:p>
          <a:p>
            <a:pPr lvl="1"/>
            <a:r>
              <a:rPr lang="en-US" sz="2800" dirty="0" smtClean="0"/>
              <a:t>Use of compostable plates, cups and silverware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254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Meal bag recycling program allowed us to reuse 56% of bags returned to the agency in 2014</a:t>
            </a:r>
          </a:p>
          <a:p>
            <a:r>
              <a:rPr lang="en-US" dirty="0" smtClean="0"/>
              <a:t>Returned meal bags which are not reusable are recycled at our facility</a:t>
            </a:r>
          </a:p>
          <a:p>
            <a:r>
              <a:rPr lang="en-US" dirty="0" smtClean="0"/>
              <a:t>Get involved!</a:t>
            </a:r>
            <a:endParaRPr lang="en-US" dirty="0"/>
          </a:p>
        </p:txBody>
      </p:sp>
      <p:pic>
        <p:nvPicPr>
          <p:cNvPr id="4098" name="Picture 2" descr="T:\Photos Graphics Videos\BAG Photos\Sal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4352"/>
            <a:ext cx="2689485" cy="35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T:\Photos Graphics Videos\BAG Photos\Thomas Elementary School\photo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764437"/>
            <a:ext cx="3810000" cy="28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8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Donated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Reduction of food waste by accepting and using donated food – 22% in 2014</a:t>
            </a:r>
          </a:p>
          <a:p>
            <a:r>
              <a:rPr lang="en-US" sz="3600" dirty="0" smtClean="0"/>
              <a:t>Hot dog bun soup!</a:t>
            </a:r>
            <a:endParaRPr lang="en-US" sz="3600" dirty="0" smtClean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92" y="2819400"/>
            <a:ext cx="2571261" cy="384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6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AH Brand">
      <a:dk1>
        <a:srgbClr val="000000"/>
      </a:dk1>
      <a:lt1>
        <a:srgbClr val="FFFFFF"/>
      </a:lt1>
      <a:dk2>
        <a:srgbClr val="FF6A39"/>
      </a:dk2>
      <a:lt2>
        <a:srgbClr val="FFFFFF"/>
      </a:lt2>
      <a:accent1>
        <a:srgbClr val="C8102A"/>
      </a:accent1>
      <a:accent2>
        <a:srgbClr val="FF6A39"/>
      </a:accent2>
      <a:accent3>
        <a:srgbClr val="ECBB4B"/>
      </a:accent3>
      <a:accent4>
        <a:srgbClr val="6A2A5B"/>
      </a:accent4>
      <a:accent5>
        <a:srgbClr val="B3B1B1"/>
      </a:accent5>
      <a:accent6>
        <a:srgbClr val="A8C13E"/>
      </a:accent6>
      <a:hlink>
        <a:srgbClr val="0000FF"/>
      </a:hlink>
      <a:folHlink>
        <a:srgbClr val="800080"/>
      </a:folHlink>
    </a:clrScheme>
    <a:fontScheme name="PAH Brand">
      <a:majorFont>
        <a:latin typeface="Museo Slab 700"/>
        <a:ea typeface=""/>
        <a:cs typeface=""/>
      </a:majorFont>
      <a:minorFont>
        <a:latin typeface="Museo 500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12908</TotalTime>
  <Words>361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PowerPoint Presentation</vt:lpstr>
      <vt:lpstr>WHO IS PROJECT ANGEL HEART?</vt:lpstr>
      <vt:lpstr>A look at what we do…</vt:lpstr>
      <vt:lpstr>Waste Production</vt:lpstr>
      <vt:lpstr>Meals</vt:lpstr>
      <vt:lpstr>Our Waste Reduction Efforts</vt:lpstr>
      <vt:lpstr>And more…</vt:lpstr>
      <vt:lpstr>Meal Bags</vt:lpstr>
      <vt:lpstr>Donated Food</vt:lpstr>
      <vt:lpstr>Getting Results…</vt:lpstr>
      <vt:lpstr>Environmental Impact</vt:lpstr>
      <vt:lpstr>Ways for Other Business to Reduce Waste </vt:lpstr>
      <vt:lpstr>Collaboration/Participation</vt:lpstr>
      <vt:lpstr>Resources </vt:lpstr>
      <vt:lpstr>Ideas in Energy/Resource Conservation</vt:lpstr>
      <vt:lpstr>Energy &amp; Resource conservation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Morris</dc:creator>
  <cp:lastModifiedBy>Laura Rickhoff</cp:lastModifiedBy>
  <cp:revision>76</cp:revision>
  <dcterms:created xsi:type="dcterms:W3CDTF">2014-08-07T22:00:47Z</dcterms:created>
  <dcterms:modified xsi:type="dcterms:W3CDTF">2015-12-23T20:50:47Z</dcterms:modified>
</cp:coreProperties>
</file>